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0"/>
  </p:handoutMasterIdLst>
  <p:sldIdLst>
    <p:sldId id="256" r:id="rId2"/>
    <p:sldId id="295" r:id="rId3"/>
    <p:sldId id="294" r:id="rId4"/>
    <p:sldId id="296" r:id="rId5"/>
    <p:sldId id="297" r:id="rId6"/>
    <p:sldId id="298" r:id="rId7"/>
    <p:sldId id="309" r:id="rId8"/>
    <p:sldId id="306" r:id="rId9"/>
    <p:sldId id="307" r:id="rId10"/>
    <p:sldId id="310" r:id="rId11"/>
    <p:sldId id="311" r:id="rId12"/>
    <p:sldId id="300" r:id="rId13"/>
    <p:sldId id="301" r:id="rId14"/>
    <p:sldId id="302" r:id="rId15"/>
    <p:sldId id="303" r:id="rId16"/>
    <p:sldId id="312" r:id="rId17"/>
    <p:sldId id="313" r:id="rId18"/>
    <p:sldId id="308" r:id="rId19"/>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0D40E"/>
    <a:srgbClr val="6AF127"/>
    <a:srgbClr val="FF0000"/>
    <a:srgbClr val="3333FF"/>
    <a:srgbClr val="9966FF"/>
    <a:srgbClr val="99CCFF"/>
    <a:srgbClr val="0099FF"/>
    <a:srgbClr val="0066FF"/>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242" autoAdjust="0"/>
    <p:restoredTop sz="94660"/>
  </p:normalViewPr>
  <p:slideViewPr>
    <p:cSldViewPr snapToGrid="0">
      <p:cViewPr varScale="1">
        <p:scale>
          <a:sx n="83" d="100"/>
          <a:sy n="83" d="100"/>
        </p:scale>
        <p:origin x="-72" y="-52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endParaRPr lang="en-US"/>
          </a:p>
        </p:txBody>
      </p:sp>
      <p:sp>
        <p:nvSpPr>
          <p:cNvPr id="6861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endParaRPr lang="en-US"/>
          </a:p>
        </p:txBody>
      </p:sp>
      <p:sp>
        <p:nvSpPr>
          <p:cNvPr id="6861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p>
        </p:txBody>
      </p:sp>
      <p:sp>
        <p:nvSpPr>
          <p:cNvPr id="6861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A4072CE6-6712-43EC-8587-E6D37E3A2394}" type="slidenum">
              <a:rPr lang="en-US"/>
              <a:pPr/>
              <a:t>‹#›</a:t>
            </a:fld>
            <a:endParaRPr lang="en-US"/>
          </a:p>
        </p:txBody>
      </p:sp>
    </p:spTree>
    <p:extLst>
      <p:ext uri="{BB962C8B-B14F-4D97-AF65-F5344CB8AC3E}">
        <p14:creationId xmlns:p14="http://schemas.microsoft.com/office/powerpoint/2010/main" val="130424219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14BB942-7D46-4F82-A434-D2EB1E450AAE}" type="slidenum">
              <a:rPr lang="en-US"/>
              <a:pPr/>
              <a:t>‹#›</a:t>
            </a:fld>
            <a:endParaRPr lang="en-US"/>
          </a:p>
        </p:txBody>
      </p:sp>
    </p:spTree>
    <p:extLst>
      <p:ext uri="{BB962C8B-B14F-4D97-AF65-F5344CB8AC3E}">
        <p14:creationId xmlns:p14="http://schemas.microsoft.com/office/powerpoint/2010/main" val="3817161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E6EA754-EFC7-4EF1-91A3-2CB56A39AA55}" type="slidenum">
              <a:rPr lang="en-US"/>
              <a:pPr/>
              <a:t>‹#›</a:t>
            </a:fld>
            <a:endParaRPr lang="en-US"/>
          </a:p>
        </p:txBody>
      </p:sp>
    </p:spTree>
    <p:extLst>
      <p:ext uri="{BB962C8B-B14F-4D97-AF65-F5344CB8AC3E}">
        <p14:creationId xmlns:p14="http://schemas.microsoft.com/office/powerpoint/2010/main" val="1126219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02EED7-9DF8-4BA3-BEE4-DDCE785E58F2}" type="slidenum">
              <a:rPr lang="en-US"/>
              <a:pPr/>
              <a:t>‹#›</a:t>
            </a:fld>
            <a:endParaRPr lang="en-US"/>
          </a:p>
        </p:txBody>
      </p:sp>
    </p:spTree>
    <p:extLst>
      <p:ext uri="{BB962C8B-B14F-4D97-AF65-F5344CB8AC3E}">
        <p14:creationId xmlns:p14="http://schemas.microsoft.com/office/powerpoint/2010/main" val="24214944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US"/>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38C47156-D8F3-46AE-A109-F1A428962D4E}" type="slidenum">
              <a:rPr lang="en-US"/>
              <a:pPr/>
              <a:t>‹#›</a:t>
            </a:fld>
            <a:endParaRPr lang="en-US"/>
          </a:p>
        </p:txBody>
      </p:sp>
    </p:spTree>
    <p:extLst>
      <p:ext uri="{BB962C8B-B14F-4D97-AF65-F5344CB8AC3E}">
        <p14:creationId xmlns:p14="http://schemas.microsoft.com/office/powerpoint/2010/main" val="4113362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C882D38-6B20-42DD-9CEA-9CFA38F8EFDE}" type="slidenum">
              <a:rPr lang="en-US"/>
              <a:pPr/>
              <a:t>‹#›</a:t>
            </a:fld>
            <a:endParaRPr lang="en-US"/>
          </a:p>
        </p:txBody>
      </p:sp>
    </p:spTree>
    <p:extLst>
      <p:ext uri="{BB962C8B-B14F-4D97-AF65-F5344CB8AC3E}">
        <p14:creationId xmlns:p14="http://schemas.microsoft.com/office/powerpoint/2010/main" val="1097196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1C719F-CADE-487C-8409-192F3266805E}" type="slidenum">
              <a:rPr lang="en-US"/>
              <a:pPr/>
              <a:t>‹#›</a:t>
            </a:fld>
            <a:endParaRPr lang="en-US"/>
          </a:p>
        </p:txBody>
      </p:sp>
    </p:spTree>
    <p:extLst>
      <p:ext uri="{BB962C8B-B14F-4D97-AF65-F5344CB8AC3E}">
        <p14:creationId xmlns:p14="http://schemas.microsoft.com/office/powerpoint/2010/main" val="2269446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E22CAD3-3FEC-4183-A8FB-277F4BC652E7}" type="slidenum">
              <a:rPr lang="en-US"/>
              <a:pPr/>
              <a:t>‹#›</a:t>
            </a:fld>
            <a:endParaRPr lang="en-US"/>
          </a:p>
        </p:txBody>
      </p:sp>
    </p:spTree>
    <p:extLst>
      <p:ext uri="{BB962C8B-B14F-4D97-AF65-F5344CB8AC3E}">
        <p14:creationId xmlns:p14="http://schemas.microsoft.com/office/powerpoint/2010/main" val="2150559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A5B21D4-7CC8-4672-A8EB-ECFD7BDA0854}" type="slidenum">
              <a:rPr lang="en-US"/>
              <a:pPr/>
              <a:t>‹#›</a:t>
            </a:fld>
            <a:endParaRPr lang="en-US"/>
          </a:p>
        </p:txBody>
      </p:sp>
    </p:spTree>
    <p:extLst>
      <p:ext uri="{BB962C8B-B14F-4D97-AF65-F5344CB8AC3E}">
        <p14:creationId xmlns:p14="http://schemas.microsoft.com/office/powerpoint/2010/main" val="1643171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BB92751-93C5-4B26-ADBB-8570A8A719D4}" type="slidenum">
              <a:rPr lang="en-US"/>
              <a:pPr/>
              <a:t>‹#›</a:t>
            </a:fld>
            <a:endParaRPr lang="en-US"/>
          </a:p>
        </p:txBody>
      </p:sp>
    </p:spTree>
    <p:extLst>
      <p:ext uri="{BB962C8B-B14F-4D97-AF65-F5344CB8AC3E}">
        <p14:creationId xmlns:p14="http://schemas.microsoft.com/office/powerpoint/2010/main" val="2117391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C25106D-67DD-467A-B996-15BEC7484620}" type="slidenum">
              <a:rPr lang="en-US"/>
              <a:pPr/>
              <a:t>‹#›</a:t>
            </a:fld>
            <a:endParaRPr lang="en-US"/>
          </a:p>
        </p:txBody>
      </p:sp>
    </p:spTree>
    <p:extLst>
      <p:ext uri="{BB962C8B-B14F-4D97-AF65-F5344CB8AC3E}">
        <p14:creationId xmlns:p14="http://schemas.microsoft.com/office/powerpoint/2010/main" val="291397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673BBDC-3508-482D-9121-FFBA3C8BFD42}" type="slidenum">
              <a:rPr lang="en-US"/>
              <a:pPr/>
              <a:t>‹#›</a:t>
            </a:fld>
            <a:endParaRPr lang="en-US"/>
          </a:p>
        </p:txBody>
      </p:sp>
    </p:spTree>
    <p:extLst>
      <p:ext uri="{BB962C8B-B14F-4D97-AF65-F5344CB8AC3E}">
        <p14:creationId xmlns:p14="http://schemas.microsoft.com/office/powerpoint/2010/main" val="4289346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922B463-861B-4801-BD58-56E686B4361E}" type="slidenum">
              <a:rPr lang="en-US"/>
              <a:pPr/>
              <a:t>‹#›</a:t>
            </a:fld>
            <a:endParaRPr lang="en-US"/>
          </a:p>
        </p:txBody>
      </p:sp>
    </p:spTree>
    <p:extLst>
      <p:ext uri="{BB962C8B-B14F-4D97-AF65-F5344CB8AC3E}">
        <p14:creationId xmlns:p14="http://schemas.microsoft.com/office/powerpoint/2010/main" val="34696367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8081E096-1D72-43D7-AF24-4ABE7B00736F}"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6.png"/><Relationship Id="rId7" Type="http://schemas.openxmlformats.org/officeDocument/2006/relationships/image" Target="../media/image3.e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r>
              <a:rPr lang="en-US" sz="5400"/>
              <a:t>Thermodynamics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your understanding</a:t>
            </a:r>
            <a:endParaRPr lang="en-US" dirty="0"/>
          </a:p>
        </p:txBody>
      </p:sp>
      <p:sp>
        <p:nvSpPr>
          <p:cNvPr id="3" name="Content Placeholder 2"/>
          <p:cNvSpPr>
            <a:spLocks noGrp="1"/>
          </p:cNvSpPr>
          <p:nvPr>
            <p:ph idx="1"/>
          </p:nvPr>
        </p:nvSpPr>
        <p:spPr/>
        <p:txBody>
          <a:bodyPr/>
          <a:lstStyle/>
          <a:p>
            <a:pPr marL="0" indent="0">
              <a:buNone/>
            </a:pPr>
            <a:r>
              <a:rPr lang="en-US" dirty="0" smtClean="0"/>
              <a:t>A cylinder holds an ideal gas at room temperature.  1000 J of heat is added to the gas.  How much heat is absorbed by the gas when it does no work on its surroundings?</a:t>
            </a:r>
            <a:endParaRPr lang="en-US" dirty="0"/>
          </a:p>
        </p:txBody>
      </p:sp>
    </p:spTree>
    <p:extLst>
      <p:ext uri="{BB962C8B-B14F-4D97-AF65-F5344CB8AC3E}">
        <p14:creationId xmlns:p14="http://schemas.microsoft.com/office/powerpoint/2010/main" val="30681303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your understanding 2</a:t>
            </a:r>
            <a:endParaRPr lang="en-US" dirty="0"/>
          </a:p>
        </p:txBody>
      </p:sp>
      <p:sp>
        <p:nvSpPr>
          <p:cNvPr id="3" name="Content Placeholder 2"/>
          <p:cNvSpPr>
            <a:spLocks noGrp="1"/>
          </p:cNvSpPr>
          <p:nvPr>
            <p:ph idx="1"/>
          </p:nvPr>
        </p:nvSpPr>
        <p:spPr/>
        <p:txBody>
          <a:bodyPr/>
          <a:lstStyle/>
          <a:p>
            <a:pPr marL="0" indent="0">
              <a:buNone/>
            </a:pPr>
            <a:r>
              <a:rPr lang="en-US" dirty="0" smtClean="0"/>
              <a:t>A cylinder holds an ideal gas at room temperature.  1000 J of heat is added to the gas.  How much heat is absorbed by the gas when it does 300 J of work on its surroundings?</a:t>
            </a:r>
            <a:endParaRPr lang="en-US" dirty="0"/>
          </a:p>
        </p:txBody>
      </p:sp>
    </p:spTree>
    <p:extLst>
      <p:ext uri="{BB962C8B-B14F-4D97-AF65-F5344CB8AC3E}">
        <p14:creationId xmlns:p14="http://schemas.microsoft.com/office/powerpoint/2010/main" val="35098111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z="4000"/>
              <a:t>2</a:t>
            </a:r>
            <a:r>
              <a:rPr lang="en-US" sz="4000" baseline="30000"/>
              <a:t>nd</a:t>
            </a:r>
            <a:r>
              <a:rPr lang="en-US" sz="4000"/>
              <a:t> Law of Thermodynamics: Entropy</a:t>
            </a:r>
          </a:p>
        </p:txBody>
      </p:sp>
      <p:sp>
        <p:nvSpPr>
          <p:cNvPr id="61443" name="Rectangle 3"/>
          <p:cNvSpPr>
            <a:spLocks noGrp="1" noChangeArrowheads="1"/>
          </p:cNvSpPr>
          <p:nvPr>
            <p:ph type="body" idx="1"/>
          </p:nvPr>
        </p:nvSpPr>
        <p:spPr/>
        <p:txBody>
          <a:bodyPr/>
          <a:lstStyle/>
          <a:p>
            <a:r>
              <a:rPr lang="en-US"/>
              <a:t>Entropy is a measure of </a:t>
            </a:r>
            <a:r>
              <a:rPr lang="en-US" i="1"/>
              <a:t>disorder</a:t>
            </a:r>
            <a:r>
              <a:rPr lang="en-US"/>
              <a:t> in a system.</a:t>
            </a:r>
          </a:p>
          <a:p>
            <a:r>
              <a:rPr lang="en-US"/>
              <a:t>Heat is the most disordered form of energy.</a:t>
            </a:r>
          </a:p>
          <a:p>
            <a:pPr lvl="1"/>
            <a:r>
              <a:rPr lang="en-US"/>
              <a:t>Why is heat a disordered form of energy?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sz="4000"/>
              <a:t>2</a:t>
            </a:r>
            <a:r>
              <a:rPr lang="en-US" sz="4000" baseline="30000"/>
              <a:t>nd</a:t>
            </a:r>
            <a:r>
              <a:rPr lang="en-US" sz="4000"/>
              <a:t> Law of Thermodynamics: Entropy</a:t>
            </a:r>
          </a:p>
        </p:txBody>
      </p:sp>
      <p:sp>
        <p:nvSpPr>
          <p:cNvPr id="62467" name="Rectangle 3"/>
          <p:cNvSpPr>
            <a:spLocks noGrp="1" noChangeArrowheads="1"/>
          </p:cNvSpPr>
          <p:nvPr>
            <p:ph type="body" idx="1"/>
          </p:nvPr>
        </p:nvSpPr>
        <p:spPr>
          <a:xfrm>
            <a:off x="233363" y="1981200"/>
            <a:ext cx="8623300" cy="4545013"/>
          </a:xfrm>
        </p:spPr>
        <p:txBody>
          <a:bodyPr/>
          <a:lstStyle/>
          <a:p>
            <a:pPr algn="ctr">
              <a:buFontTx/>
              <a:buNone/>
            </a:pPr>
            <a:r>
              <a:rPr lang="en-US" sz="3400" u="sng">
                <a:solidFill>
                  <a:srgbClr val="99CCFF"/>
                </a:solidFill>
              </a:rPr>
              <a:t>Natural systems tend towards a state of disorder.</a:t>
            </a:r>
          </a:p>
          <a:p>
            <a:r>
              <a:rPr lang="en-US"/>
              <a:t>Heat naturally flows from hot to cold.</a:t>
            </a:r>
          </a:p>
          <a:p>
            <a:r>
              <a:rPr lang="en-US"/>
              <a:t>It is easy to convert mechanical work to heat, but difficult to convert heat to mechanical work.</a:t>
            </a:r>
          </a:p>
          <a:p>
            <a:r>
              <a:rPr lang="en-US"/>
              <a:t>No heat engine is 100 % efficient.  </a:t>
            </a:r>
          </a:p>
          <a:p>
            <a:r>
              <a:rPr lang="en-US"/>
              <a:t>Eventually, all of the energy in the universe will be heat (assuming it doesn’t expand or contract). This is called the </a:t>
            </a:r>
            <a:r>
              <a:rPr lang="en-US" i="1"/>
              <a:t>heat death</a:t>
            </a:r>
            <a:r>
              <a:rPr lang="en-US"/>
              <a:t> of the universe.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z="4000"/>
              <a:t>2</a:t>
            </a:r>
            <a:r>
              <a:rPr lang="en-US" sz="4000" baseline="30000"/>
              <a:t>nd</a:t>
            </a:r>
            <a:r>
              <a:rPr lang="en-US" sz="4000"/>
              <a:t> Law of Thermodynamics: Entropy</a:t>
            </a:r>
          </a:p>
        </p:txBody>
      </p:sp>
      <p:sp>
        <p:nvSpPr>
          <p:cNvPr id="63491" name="Rectangle 3"/>
          <p:cNvSpPr>
            <a:spLocks noGrp="1" noChangeArrowheads="1"/>
          </p:cNvSpPr>
          <p:nvPr>
            <p:ph type="body" idx="1"/>
          </p:nvPr>
        </p:nvSpPr>
        <p:spPr>
          <a:xfrm>
            <a:off x="233363" y="1981200"/>
            <a:ext cx="8623300" cy="4545013"/>
          </a:xfrm>
        </p:spPr>
        <p:txBody>
          <a:bodyPr/>
          <a:lstStyle/>
          <a:p>
            <a:pPr algn="ctr">
              <a:buFontTx/>
              <a:buNone/>
            </a:pPr>
            <a:r>
              <a:rPr lang="en-US" sz="3400" u="sng">
                <a:solidFill>
                  <a:srgbClr val="99CCFF"/>
                </a:solidFill>
              </a:rPr>
              <a:t>Natural systems tend towards a state of disorder.</a:t>
            </a:r>
          </a:p>
          <a:p>
            <a:r>
              <a:rPr lang="en-US"/>
              <a:t>It is possible to create an ordered system (decrease entropy) but work must be done.  That means that the entropy of the surroundings must be increased as heat is released.</a:t>
            </a:r>
          </a:p>
          <a:p>
            <a:r>
              <a:rPr lang="en-US"/>
              <a:t>Living things extract energy from their environment and use it to do work in creating organization.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685800" y="307975"/>
            <a:ext cx="7772400" cy="1143000"/>
          </a:xfrm>
        </p:spPr>
        <p:txBody>
          <a:bodyPr/>
          <a:lstStyle/>
          <a:p>
            <a:r>
              <a:rPr lang="en-US"/>
              <a:t>Efficiency</a:t>
            </a:r>
          </a:p>
        </p:txBody>
      </p:sp>
      <p:graphicFrame>
        <p:nvGraphicFramePr>
          <p:cNvPr id="64516" name="Object 4"/>
          <p:cNvGraphicFramePr>
            <a:graphicFrameLocks noGrp="1" noChangeAspect="1"/>
          </p:cNvGraphicFramePr>
          <p:nvPr>
            <p:ph idx="1"/>
          </p:nvPr>
        </p:nvGraphicFramePr>
        <p:xfrm>
          <a:off x="1481138" y="1577975"/>
          <a:ext cx="6096000" cy="1263650"/>
        </p:xfrm>
        <a:graphic>
          <a:graphicData uri="http://schemas.openxmlformats.org/presentationml/2006/ole">
            <mc:AlternateContent xmlns:mc="http://schemas.openxmlformats.org/markup-compatibility/2006">
              <mc:Choice xmlns:v="urn:schemas-microsoft-com:vml" Requires="v">
                <p:oleObj spid="_x0000_s64529" name="Equation" r:id="rId3" imgW="2082600" imgH="431640" progId="Equation.DSMT4">
                  <p:embed/>
                </p:oleObj>
              </mc:Choice>
              <mc:Fallback>
                <p:oleObj name="Equation" r:id="rId3" imgW="2082600" imgH="43164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1138" y="1577975"/>
                        <a:ext cx="6096000" cy="1263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4518" name="Text Box 6"/>
          <p:cNvSpPr txBox="1">
            <a:spLocks noChangeArrowheads="1"/>
          </p:cNvSpPr>
          <p:nvPr/>
        </p:nvSpPr>
        <p:spPr bwMode="auto">
          <a:xfrm>
            <a:off x="666750" y="3022600"/>
            <a:ext cx="8089900" cy="128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600"/>
              <a:t>The ideal efficiency of a heat engine depends on the </a:t>
            </a:r>
            <a:r>
              <a:rPr lang="en-US" sz="2600" i="1"/>
              <a:t>difference</a:t>
            </a:r>
            <a:r>
              <a:rPr lang="en-US" sz="2600"/>
              <a:t> between the highest operating temperature of the engine and the temperature of the exhaust temperature.</a:t>
            </a:r>
          </a:p>
        </p:txBody>
      </p:sp>
      <p:sp>
        <p:nvSpPr>
          <p:cNvPr id="64519" name="Text Box 7"/>
          <p:cNvSpPr txBox="1">
            <a:spLocks noChangeArrowheads="1"/>
          </p:cNvSpPr>
          <p:nvPr/>
        </p:nvSpPr>
        <p:spPr bwMode="auto">
          <a:xfrm>
            <a:off x="225425" y="4313238"/>
            <a:ext cx="8918575" cy="116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defRPr sz="2400">
                <a:solidFill>
                  <a:schemeClr val="tx1"/>
                </a:solidFill>
                <a:latin typeface="Times New Roman" pitchFamily="18" charset="0"/>
              </a:defRPr>
            </a:lvl1pPr>
            <a:lvl2pPr marL="914400" indent="-457200" eaLnBrk="0" hangingPunct="0">
              <a:defRPr sz="2400">
                <a:solidFill>
                  <a:schemeClr val="tx1"/>
                </a:solidFill>
                <a:latin typeface="Times New Roman" pitchFamily="18" charset="0"/>
              </a:defRPr>
            </a:lvl2pPr>
            <a:lvl3pPr marL="1371600" indent="-457200" eaLnBrk="0" hangingPunct="0">
              <a:defRPr sz="2400">
                <a:solidFill>
                  <a:schemeClr val="tx1"/>
                </a:solidFill>
                <a:latin typeface="Times New Roman" pitchFamily="18" charset="0"/>
              </a:defRPr>
            </a:lvl3pPr>
            <a:lvl4pPr marL="1828800" indent="-457200" eaLnBrk="0" hangingPunct="0">
              <a:defRPr sz="2400">
                <a:solidFill>
                  <a:schemeClr val="tx1"/>
                </a:solidFill>
                <a:latin typeface="Times New Roman" pitchFamily="18" charset="0"/>
              </a:defRPr>
            </a:lvl4pPr>
            <a:lvl5pPr marL="2286000" indent="-457200" eaLnBrk="0" hangingPunct="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2800">
                <a:solidFill>
                  <a:srgbClr val="99CCFF"/>
                </a:solidFill>
              </a:rPr>
              <a:t>Why can the efficiency of a heat engine never </a:t>
            </a:r>
            <a:r>
              <a:rPr lang="en-US" sz="2800" i="1">
                <a:solidFill>
                  <a:srgbClr val="99CCFF"/>
                </a:solidFill>
              </a:rPr>
              <a:t>exceed</a:t>
            </a:r>
            <a:r>
              <a:rPr lang="en-US" sz="2800">
                <a:solidFill>
                  <a:srgbClr val="99CCFF"/>
                </a:solidFill>
              </a:rPr>
              <a:t> 100%?</a:t>
            </a:r>
          </a:p>
          <a:p>
            <a:pPr eaLnBrk="1" hangingPunct="1">
              <a:spcBef>
                <a:spcPct val="50000"/>
              </a:spcBef>
            </a:pPr>
            <a:r>
              <a:rPr lang="en-US" sz="2800">
                <a:solidFill>
                  <a:srgbClr val="99CCFF"/>
                </a:solidFill>
              </a:rPr>
              <a:t>Why can the efficiency of a heat engine never </a:t>
            </a:r>
            <a:r>
              <a:rPr lang="en-US" sz="2800" i="1">
                <a:solidFill>
                  <a:srgbClr val="99CCFF"/>
                </a:solidFill>
              </a:rPr>
              <a:t>reach</a:t>
            </a:r>
            <a:r>
              <a:rPr lang="en-US" sz="2800">
                <a:solidFill>
                  <a:srgbClr val="99CCFF"/>
                </a:solidFill>
              </a:rPr>
              <a:t> 100%?</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6947" y="25766"/>
            <a:ext cx="7772400" cy="1143000"/>
          </a:xfrm>
        </p:spPr>
        <p:txBody>
          <a:bodyPr/>
          <a:lstStyle/>
          <a:p>
            <a:r>
              <a:rPr lang="en-US" dirty="0" smtClean="0"/>
              <a:t>Check your understanding 1</a:t>
            </a:r>
            <a:endParaRPr lang="en-US" dirty="0"/>
          </a:p>
        </p:txBody>
      </p:sp>
      <p:sp>
        <p:nvSpPr>
          <p:cNvPr id="3" name="Content Placeholder 2"/>
          <p:cNvSpPr>
            <a:spLocks noGrp="1"/>
          </p:cNvSpPr>
          <p:nvPr>
            <p:ph idx="1"/>
          </p:nvPr>
        </p:nvSpPr>
        <p:spPr>
          <a:xfrm>
            <a:off x="704654" y="1481580"/>
            <a:ext cx="7772400" cy="4114800"/>
          </a:xfrm>
        </p:spPr>
        <p:txBody>
          <a:bodyPr/>
          <a:lstStyle/>
          <a:p>
            <a:pPr marL="0" indent="0">
              <a:buNone/>
            </a:pPr>
            <a:r>
              <a:rPr lang="en-US" dirty="0" smtClean="0"/>
              <a:t>A certain light bulb consumes 200J of electrical energy per second, but only emits 25J of light energy per second.  What is the efficiency of the bulb?</a:t>
            </a:r>
            <a:endParaRPr lang="en-US" dirty="0"/>
          </a:p>
        </p:txBody>
      </p:sp>
      <p:graphicFrame>
        <p:nvGraphicFramePr>
          <p:cNvPr id="4" name="Object 3"/>
          <p:cNvGraphicFramePr>
            <a:graphicFrameLocks noGrp="1" noChangeAspect="1"/>
          </p:cNvGraphicFramePr>
          <p:nvPr>
            <p:extLst>
              <p:ext uri="{D42A27DB-BD31-4B8C-83A1-F6EECF244321}">
                <p14:modId xmlns:p14="http://schemas.microsoft.com/office/powerpoint/2010/main" val="1739104088"/>
              </p:ext>
            </p:extLst>
          </p:nvPr>
        </p:nvGraphicFramePr>
        <p:xfrm>
          <a:off x="2453737" y="3695728"/>
          <a:ext cx="4424140" cy="917087"/>
        </p:xfrm>
        <a:graphic>
          <a:graphicData uri="http://schemas.openxmlformats.org/presentationml/2006/ole">
            <mc:AlternateContent xmlns:mc="http://schemas.openxmlformats.org/markup-compatibility/2006">
              <mc:Choice xmlns:v="urn:schemas-microsoft-com:vml" Requires="v">
                <p:oleObj spid="_x0000_s65542" name="Equation" r:id="rId3" imgW="2076416" imgH="419054" progId="Equation.DSMT4">
                  <p:embed/>
                </p:oleObj>
              </mc:Choice>
              <mc:Fallback>
                <p:oleObj name="Equation" r:id="rId3" imgW="2076416" imgH="419054" progId="Equation.DSMT4">
                  <p:embed/>
                  <p:pic>
                    <p:nvPicPr>
                      <p:cNvPr id="0" name="Object 4"/>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3737" y="3695728"/>
                        <a:ext cx="4424140" cy="917087"/>
                      </a:xfrm>
                      <a:prstGeom prst="rect">
                        <a:avLst/>
                      </a:prstGeom>
                      <a:noFill/>
                      <a:ln>
                        <a:noFill/>
                      </a:ln>
                      <a:effectLst/>
                    </p:spPr>
                  </p:pic>
                </p:oleObj>
              </mc:Fallback>
            </mc:AlternateContent>
          </a:graphicData>
        </a:graphic>
      </p:graphicFrame>
      <mc:AlternateContent xmlns:mc="http://schemas.openxmlformats.org/markup-compatibility/2006">
        <mc:Choice xmlns:a14="http://schemas.microsoft.com/office/drawing/2010/main" Requires="a14">
          <p:sp>
            <p:nvSpPr>
              <p:cNvPr id="5" name="TextBox 4"/>
              <p:cNvSpPr txBox="1"/>
              <p:nvPr/>
            </p:nvSpPr>
            <p:spPr>
              <a:xfrm>
                <a:off x="1874090" y="4813087"/>
                <a:ext cx="4725492" cy="849463"/>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i="1"/>
                        <m:t>%</m:t>
                      </m:r>
                      <m:r>
                        <a:rPr lang="en-US" i="1"/>
                        <m:t>𝐸𝑓𝑓𝑖𝑐𝑖𝑒𝑛𝑐𝑦</m:t>
                      </m:r>
                      <m:r>
                        <a:rPr lang="en-US" i="1"/>
                        <m:t>=</m:t>
                      </m:r>
                      <m:f>
                        <m:fPr>
                          <m:ctrlPr>
                            <a:rPr lang="en-US" i="1"/>
                          </m:ctrlPr>
                        </m:fPr>
                        <m:num>
                          <m:r>
                            <a:rPr lang="en-US" i="1"/>
                            <m:t>25</m:t>
                          </m:r>
                          <m:r>
                            <a:rPr lang="en-US" i="1"/>
                            <m:t>𝐽</m:t>
                          </m:r>
                        </m:num>
                        <m:den>
                          <m:r>
                            <a:rPr lang="en-US" i="1"/>
                            <m:t>200</m:t>
                          </m:r>
                          <m:r>
                            <a:rPr lang="en-US" i="1"/>
                            <m:t>𝐽</m:t>
                          </m:r>
                        </m:den>
                      </m:f>
                      <m:r>
                        <a:rPr lang="en-US" i="1"/>
                        <m:t>𝑋</m:t>
                      </m:r>
                      <m:r>
                        <a:rPr lang="en-US" i="1"/>
                        <m:t>100</m:t>
                      </m:r>
                    </m:oMath>
                  </m:oMathPara>
                </a14:m>
                <a:endParaRPr lang="en-US" dirty="0"/>
              </a:p>
            </p:txBody>
          </p:sp>
        </mc:Choice>
        <mc:Fallback>
          <p:sp>
            <p:nvSpPr>
              <p:cNvPr id="5" name="TextBox 4"/>
              <p:cNvSpPr txBox="1">
                <a:spLocks noRot="1" noChangeAspect="1" noMove="1" noResize="1" noEditPoints="1" noAdjustHandles="1" noChangeArrowheads="1" noChangeShapeType="1" noTextEdit="1"/>
              </p:cNvSpPr>
              <p:nvPr/>
            </p:nvSpPr>
            <p:spPr>
              <a:xfrm>
                <a:off x="1874090" y="4813087"/>
                <a:ext cx="4725492" cy="849463"/>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TextBox 5"/>
              <p:cNvSpPr txBox="1"/>
              <p:nvPr/>
            </p:nvSpPr>
            <p:spPr>
              <a:xfrm>
                <a:off x="2305878" y="5951306"/>
                <a:ext cx="5387009" cy="461665"/>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i="1"/>
                        <m:t>%</m:t>
                      </m:r>
                      <m:r>
                        <a:rPr lang="en-US" i="1"/>
                        <m:t>𝐸𝑓𝑓𝑖𝑐𝑖𝑒𝑛𝑐𝑦</m:t>
                      </m:r>
                      <m:r>
                        <a:rPr lang="en-US" i="1"/>
                        <m:t>=0.125 </m:t>
                      </m:r>
                      <m:r>
                        <a:rPr lang="en-US" i="1"/>
                        <m:t>𝑋</m:t>
                      </m:r>
                      <m:r>
                        <a:rPr lang="en-US" i="1"/>
                        <m:t> 100=12.5%</m:t>
                      </m:r>
                    </m:oMath>
                  </m:oMathPara>
                </a14:m>
                <a:endParaRPr lang="en-US" dirty="0"/>
              </a:p>
            </p:txBody>
          </p:sp>
        </mc:Choice>
        <mc:Fallback>
          <p:sp>
            <p:nvSpPr>
              <p:cNvPr id="6" name="TextBox 5"/>
              <p:cNvSpPr txBox="1">
                <a:spLocks noRot="1" noChangeAspect="1" noMove="1" noResize="1" noEditPoints="1" noAdjustHandles="1" noChangeArrowheads="1" noChangeShapeType="1" noTextEdit="1"/>
              </p:cNvSpPr>
              <p:nvPr/>
            </p:nvSpPr>
            <p:spPr>
              <a:xfrm>
                <a:off x="2305878" y="5951306"/>
                <a:ext cx="5387009" cy="461665"/>
              </a:xfrm>
              <a:prstGeom prst="rect">
                <a:avLst/>
              </a:prstGeom>
              <a:blipFill rotWithShape="1">
                <a:blip r:embed="rId6"/>
                <a:stretch>
                  <a:fillRect b="-18421"/>
                </a:stretch>
              </a:blipFill>
            </p:spPr>
            <p:txBody>
              <a:bodyPr/>
              <a:lstStyle/>
              <a:p>
                <a:r>
                  <a:rPr lang="en-US">
                    <a:noFill/>
                  </a:rPr>
                  <a:t> </a:t>
                </a:r>
              </a:p>
            </p:txBody>
          </p:sp>
        </mc:Fallback>
      </mc:AlternateContent>
      <p:sp>
        <p:nvSpPr>
          <p:cNvPr id="7" name="Oval 6"/>
          <p:cNvSpPr/>
          <p:nvPr/>
        </p:nvSpPr>
        <p:spPr>
          <a:xfrm>
            <a:off x="5542961" y="1498862"/>
            <a:ext cx="1291472" cy="584462"/>
          </a:xfrm>
          <a:prstGeom prst="ellipse">
            <a:avLst/>
          </a:prstGeom>
          <a:noFill/>
          <a:ln w="38100">
            <a:solidFill>
              <a:srgbClr val="50D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27901" y="2498103"/>
            <a:ext cx="1132788" cy="586034"/>
          </a:xfrm>
          <a:prstGeom prst="ellipse">
            <a:avLst/>
          </a:prstGeom>
          <a:noFill/>
          <a:ln w="38100">
            <a:solidFill>
              <a:srgbClr val="50D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rot="20575967">
            <a:off x="6381947" y="876379"/>
            <a:ext cx="1621410" cy="584775"/>
          </a:xfrm>
          <a:prstGeom prst="rect">
            <a:avLst/>
          </a:prstGeom>
          <a:noFill/>
        </p:spPr>
        <p:txBody>
          <a:bodyPr wrap="square" rtlCol="0">
            <a:spAutoFit/>
          </a:bodyPr>
          <a:lstStyle/>
          <a:p>
            <a:r>
              <a:rPr lang="en-US" sz="3200" dirty="0" smtClean="0">
                <a:solidFill>
                  <a:srgbClr val="50D40E"/>
                </a:solidFill>
              </a:rPr>
              <a:t>Input</a:t>
            </a:r>
            <a:endParaRPr lang="en-US" sz="3200" dirty="0">
              <a:solidFill>
                <a:srgbClr val="50D40E"/>
              </a:solidFill>
            </a:endParaRPr>
          </a:p>
        </p:txBody>
      </p:sp>
      <p:sp>
        <p:nvSpPr>
          <p:cNvPr id="10" name="TextBox 9"/>
          <p:cNvSpPr txBox="1"/>
          <p:nvPr/>
        </p:nvSpPr>
        <p:spPr>
          <a:xfrm rot="1055945">
            <a:off x="-11181" y="1790937"/>
            <a:ext cx="1621410" cy="584775"/>
          </a:xfrm>
          <a:prstGeom prst="rect">
            <a:avLst/>
          </a:prstGeom>
          <a:solidFill>
            <a:schemeClr val="bg2"/>
          </a:solidFill>
        </p:spPr>
        <p:txBody>
          <a:bodyPr wrap="square" rtlCol="0">
            <a:spAutoFit/>
          </a:bodyPr>
          <a:lstStyle/>
          <a:p>
            <a:r>
              <a:rPr lang="en-US" sz="3200" dirty="0" smtClean="0">
                <a:solidFill>
                  <a:srgbClr val="50D40E"/>
                </a:solidFill>
              </a:rPr>
              <a:t>Output</a:t>
            </a:r>
            <a:endParaRPr lang="en-US" sz="3200" dirty="0">
              <a:solidFill>
                <a:srgbClr val="50D40E"/>
              </a:solidFill>
            </a:endParaRPr>
          </a:p>
        </p:txBody>
      </p:sp>
    </p:spTree>
    <p:extLst>
      <p:ext uri="{BB962C8B-B14F-4D97-AF65-F5344CB8AC3E}">
        <p14:creationId xmlns:p14="http://schemas.microsoft.com/office/powerpoint/2010/main" val="5158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7220" y="125730"/>
            <a:ext cx="7772400" cy="1143000"/>
          </a:xfrm>
        </p:spPr>
        <p:txBody>
          <a:bodyPr/>
          <a:lstStyle/>
          <a:p>
            <a:r>
              <a:rPr lang="en-US" dirty="0" smtClean="0"/>
              <a:t>Check your understanding 2</a:t>
            </a:r>
            <a:endParaRPr lang="en-US" dirty="0"/>
          </a:p>
        </p:txBody>
      </p:sp>
      <p:sp>
        <p:nvSpPr>
          <p:cNvPr id="3" name="Content Placeholder 2"/>
          <p:cNvSpPr>
            <a:spLocks noGrp="1"/>
          </p:cNvSpPr>
          <p:nvPr>
            <p:ph idx="1"/>
          </p:nvPr>
        </p:nvSpPr>
        <p:spPr>
          <a:xfrm>
            <a:off x="205740" y="1318260"/>
            <a:ext cx="8629650" cy="4114800"/>
          </a:xfrm>
        </p:spPr>
        <p:txBody>
          <a:bodyPr/>
          <a:lstStyle/>
          <a:p>
            <a:pPr marL="0" indent="0">
              <a:buNone/>
            </a:pPr>
            <a:r>
              <a:rPr lang="en-US" sz="2800" dirty="0" smtClean="0"/>
              <a:t>A certain large wind turbine is able to transform 1,500,000J of mechanical energy into 1,000,000J of electrical energy every second.  How much thermal energy does this turbine ‘waste’ each second?  What is the turbine’s efficiency?</a:t>
            </a:r>
            <a:endParaRPr lang="en-US" sz="2800" dirty="0"/>
          </a:p>
        </p:txBody>
      </p:sp>
      <mc:AlternateContent xmlns:mc="http://schemas.openxmlformats.org/markup-compatibility/2006">
        <mc:Choice xmlns:a14="http://schemas.microsoft.com/office/drawing/2010/main" Requires="a14">
          <p:sp>
            <p:nvSpPr>
              <p:cNvPr id="4" name="TextBox 3"/>
              <p:cNvSpPr txBox="1"/>
              <p:nvPr/>
            </p:nvSpPr>
            <p:spPr>
              <a:xfrm>
                <a:off x="443469" y="3735243"/>
                <a:ext cx="3498574" cy="494751"/>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i="1"/>
                        <m:t>𝑄</m:t>
                      </m:r>
                      <m:r>
                        <a:rPr lang="en-US" i="1"/>
                        <m:t>=</m:t>
                      </m:r>
                      <m:sSub>
                        <m:sSubPr>
                          <m:ctrlPr>
                            <a:rPr lang="en-US" i="1"/>
                          </m:ctrlPr>
                        </m:sSubPr>
                        <m:e>
                          <m:r>
                            <a:rPr lang="en-US" i="1"/>
                            <m:t>𝑊</m:t>
                          </m:r>
                        </m:e>
                        <m:sub>
                          <m:r>
                            <a:rPr lang="en-US" i="1"/>
                            <m:t>𝑖𝑛𝑝𝑢𝑡</m:t>
                          </m:r>
                        </m:sub>
                      </m:sSub>
                      <m:r>
                        <a:rPr lang="en-US" i="1"/>
                        <m:t>−</m:t>
                      </m:r>
                      <m:sSub>
                        <m:sSubPr>
                          <m:ctrlPr>
                            <a:rPr lang="en-US" i="1"/>
                          </m:ctrlPr>
                        </m:sSubPr>
                        <m:e>
                          <m:r>
                            <a:rPr lang="en-US" i="1"/>
                            <m:t>𝑊</m:t>
                          </m:r>
                        </m:e>
                        <m:sub>
                          <m:r>
                            <a:rPr lang="en-US" i="1"/>
                            <m:t>𝑜𝑢𝑡𝑝𝑢𝑡</m:t>
                          </m:r>
                        </m:sub>
                      </m:sSub>
                    </m:oMath>
                  </m:oMathPara>
                </a14:m>
                <a:endParaRPr lang="en-US" dirty="0"/>
              </a:p>
            </p:txBody>
          </p:sp>
        </mc:Choice>
        <mc:Fallback>
          <p:sp>
            <p:nvSpPr>
              <p:cNvPr id="4" name="TextBox 3"/>
              <p:cNvSpPr txBox="1">
                <a:spLocks noRot="1" noChangeAspect="1" noMove="1" noResize="1" noEditPoints="1" noAdjustHandles="1" noChangeArrowheads="1" noChangeShapeType="1" noTextEdit="1"/>
              </p:cNvSpPr>
              <p:nvPr/>
            </p:nvSpPr>
            <p:spPr>
              <a:xfrm>
                <a:off x="443469" y="3735243"/>
                <a:ext cx="3498574" cy="494751"/>
              </a:xfrm>
              <a:prstGeom prst="rect">
                <a:avLst/>
              </a:prstGeom>
              <a:blipFill rotWithShape="1">
                <a:blip r:embed="rId3"/>
                <a:stretch>
                  <a:fillRect b="-1111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TextBox 4"/>
              <p:cNvSpPr txBox="1"/>
              <p:nvPr/>
            </p:nvSpPr>
            <p:spPr>
              <a:xfrm>
                <a:off x="397564" y="4427324"/>
                <a:ext cx="4035287" cy="461665"/>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i="1"/>
                        <m:t>𝑄</m:t>
                      </m:r>
                      <m:r>
                        <a:rPr lang="en-US" i="1"/>
                        <m:t>=1,500,000</m:t>
                      </m:r>
                      <m:r>
                        <a:rPr lang="en-US" i="1"/>
                        <m:t>𝐽</m:t>
                      </m:r>
                      <m:r>
                        <a:rPr lang="en-US" i="1"/>
                        <m:t>−1,000,000</m:t>
                      </m:r>
                      <m:r>
                        <a:rPr lang="en-US" i="1"/>
                        <m:t>𝐽</m:t>
                      </m:r>
                    </m:oMath>
                  </m:oMathPara>
                </a14:m>
                <a:endParaRPr lang="en-US" dirty="0"/>
              </a:p>
            </p:txBody>
          </p:sp>
        </mc:Choice>
        <mc:Fallback>
          <p:sp>
            <p:nvSpPr>
              <p:cNvPr id="5" name="TextBox 4"/>
              <p:cNvSpPr txBox="1">
                <a:spLocks noRot="1" noChangeAspect="1" noMove="1" noResize="1" noEditPoints="1" noAdjustHandles="1" noChangeArrowheads="1" noChangeShapeType="1" noTextEdit="1"/>
              </p:cNvSpPr>
              <p:nvPr/>
            </p:nvSpPr>
            <p:spPr>
              <a:xfrm>
                <a:off x="397564" y="4427324"/>
                <a:ext cx="4035287" cy="461665"/>
              </a:xfrm>
              <a:prstGeom prst="rect">
                <a:avLst/>
              </a:prstGeom>
              <a:blipFill rotWithShape="1">
                <a:blip r:embed="rId4"/>
                <a:stretch>
                  <a:fillRect l="-302" r="-755" b="-1315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TextBox 5"/>
              <p:cNvSpPr txBox="1"/>
              <p:nvPr/>
            </p:nvSpPr>
            <p:spPr>
              <a:xfrm>
                <a:off x="552799" y="5037475"/>
                <a:ext cx="3279913" cy="461665"/>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i="1"/>
                        <m:t>𝑄</m:t>
                      </m:r>
                      <m:r>
                        <a:rPr lang="en-US" i="1"/>
                        <m:t>=500,000</m:t>
                      </m:r>
                      <m:r>
                        <a:rPr lang="en-US" i="1"/>
                        <m:t>𝐽</m:t>
                      </m:r>
                    </m:oMath>
                  </m:oMathPara>
                </a14:m>
                <a:endParaRPr lang="en-US" dirty="0"/>
              </a:p>
            </p:txBody>
          </p:sp>
        </mc:Choice>
        <mc:Fallback>
          <p:sp>
            <p:nvSpPr>
              <p:cNvPr id="6" name="TextBox 5"/>
              <p:cNvSpPr txBox="1">
                <a:spLocks noRot="1" noChangeAspect="1" noMove="1" noResize="1" noEditPoints="1" noAdjustHandles="1" noChangeArrowheads="1" noChangeShapeType="1" noTextEdit="1"/>
              </p:cNvSpPr>
              <p:nvPr/>
            </p:nvSpPr>
            <p:spPr>
              <a:xfrm>
                <a:off x="552799" y="5037475"/>
                <a:ext cx="3279913" cy="461665"/>
              </a:xfrm>
              <a:prstGeom prst="rect">
                <a:avLst/>
              </a:prstGeom>
              <a:blipFill rotWithShape="1">
                <a:blip r:embed="rId5"/>
                <a:stretch>
                  <a:fillRect b="-13158"/>
                </a:stretch>
              </a:blipFill>
            </p:spPr>
            <p:txBody>
              <a:bodyPr/>
              <a:lstStyle/>
              <a:p>
                <a:r>
                  <a:rPr lang="en-US">
                    <a:noFill/>
                  </a:rPr>
                  <a:t> </a:t>
                </a:r>
              </a:p>
            </p:txBody>
          </p:sp>
        </mc:Fallback>
      </mc:AlternateContent>
      <p:graphicFrame>
        <p:nvGraphicFramePr>
          <p:cNvPr id="7" name="Object 6"/>
          <p:cNvGraphicFramePr>
            <a:graphicFrameLocks noGrp="1" noChangeAspect="1"/>
          </p:cNvGraphicFramePr>
          <p:nvPr>
            <p:extLst>
              <p:ext uri="{D42A27DB-BD31-4B8C-83A1-F6EECF244321}">
                <p14:modId xmlns:p14="http://schemas.microsoft.com/office/powerpoint/2010/main" val="3672124263"/>
              </p:ext>
            </p:extLst>
          </p:nvPr>
        </p:nvGraphicFramePr>
        <p:xfrm>
          <a:off x="4740275" y="3612545"/>
          <a:ext cx="3568838" cy="740146"/>
        </p:xfrm>
        <a:graphic>
          <a:graphicData uri="http://schemas.openxmlformats.org/presentationml/2006/ole">
            <mc:AlternateContent xmlns:mc="http://schemas.openxmlformats.org/markup-compatibility/2006">
              <mc:Choice xmlns:v="urn:schemas-microsoft-com:vml" Requires="v">
                <p:oleObj spid="_x0000_s66564" name="Equation" r:id="rId6" imgW="2076416" imgH="419054" progId="Equation.DSMT4">
                  <p:embed/>
                </p:oleObj>
              </mc:Choice>
              <mc:Fallback>
                <p:oleObj name="Equation" r:id="rId6" imgW="2076416" imgH="419054" progId="Equation.DSMT4">
                  <p:embed/>
                  <p:pic>
                    <p:nvPicPr>
                      <p:cNvPr id="0" name="Object 3"/>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40275" y="3612545"/>
                        <a:ext cx="3568838" cy="740146"/>
                      </a:xfrm>
                      <a:prstGeom prst="rect">
                        <a:avLst/>
                      </a:prstGeom>
                      <a:noFill/>
                      <a:ln>
                        <a:noFill/>
                      </a:ln>
                    </p:spPr>
                  </p:pic>
                </p:oleObj>
              </mc:Fallback>
            </mc:AlternateContent>
          </a:graphicData>
        </a:graphic>
      </p:graphicFrame>
      <mc:AlternateContent xmlns:mc="http://schemas.openxmlformats.org/markup-compatibility/2006">
        <mc:Choice xmlns:a14="http://schemas.microsoft.com/office/drawing/2010/main" Requires="a14">
          <p:sp>
            <p:nvSpPr>
              <p:cNvPr id="8" name="TextBox 7"/>
              <p:cNvSpPr txBox="1"/>
              <p:nvPr/>
            </p:nvSpPr>
            <p:spPr>
              <a:xfrm>
                <a:off x="4432851" y="4389953"/>
                <a:ext cx="4607454" cy="841962"/>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i="1"/>
                        <m:t>%</m:t>
                      </m:r>
                      <m:r>
                        <a:rPr lang="en-US" i="1"/>
                        <m:t>𝐸𝑓𝑓𝑖𝑐𝑖𝑒𝑛𝑐𝑦</m:t>
                      </m:r>
                      <m:r>
                        <a:rPr lang="en-US" i="1"/>
                        <m:t>=</m:t>
                      </m:r>
                      <m:f>
                        <m:fPr>
                          <m:ctrlPr>
                            <a:rPr lang="en-US" i="1"/>
                          </m:ctrlPr>
                        </m:fPr>
                        <m:num>
                          <m:r>
                            <a:rPr lang="en-US" i="1"/>
                            <m:t>1,000,000</m:t>
                          </m:r>
                          <m:r>
                            <a:rPr lang="en-US" i="1"/>
                            <m:t>𝐽</m:t>
                          </m:r>
                        </m:num>
                        <m:den>
                          <m:r>
                            <a:rPr lang="en-US" i="1"/>
                            <m:t>1,500,000</m:t>
                          </m:r>
                          <m:r>
                            <a:rPr lang="en-US" i="1"/>
                            <m:t>𝐽</m:t>
                          </m:r>
                        </m:den>
                      </m:f>
                      <m:r>
                        <a:rPr lang="en-US" i="1"/>
                        <m:t>𝑋</m:t>
                      </m:r>
                      <m:r>
                        <a:rPr lang="en-US" i="1"/>
                        <m:t>100</m:t>
                      </m:r>
                    </m:oMath>
                  </m:oMathPara>
                </a14:m>
                <a:endParaRPr lang="en-US" dirty="0"/>
              </a:p>
            </p:txBody>
          </p:sp>
        </mc:Choice>
        <mc:Fallback>
          <p:sp>
            <p:nvSpPr>
              <p:cNvPr id="8" name="TextBox 7"/>
              <p:cNvSpPr txBox="1">
                <a:spLocks noRot="1" noChangeAspect="1" noMove="1" noResize="1" noEditPoints="1" noAdjustHandles="1" noChangeArrowheads="1" noChangeShapeType="1" noTextEdit="1"/>
              </p:cNvSpPr>
              <p:nvPr/>
            </p:nvSpPr>
            <p:spPr>
              <a:xfrm>
                <a:off x="4432851" y="4389953"/>
                <a:ext cx="4607454" cy="841962"/>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TextBox 8"/>
              <p:cNvSpPr txBox="1"/>
              <p:nvPr/>
            </p:nvSpPr>
            <p:spPr>
              <a:xfrm>
                <a:off x="4590854" y="5467581"/>
                <a:ext cx="4232635" cy="822469"/>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i="1"/>
                        <m:t>%</m:t>
                      </m:r>
                      <m:r>
                        <a:rPr lang="en-US" i="1"/>
                        <m:t>𝐸𝑓𝑓𝑖𝑐𝑖𝑒𝑛𝑐𝑦</m:t>
                      </m:r>
                      <m:r>
                        <a:rPr lang="en-US" i="1"/>
                        <m:t>=0.67 </m:t>
                      </m:r>
                      <m:r>
                        <a:rPr lang="en-US" i="1"/>
                        <m:t>𝑋</m:t>
                      </m:r>
                      <m:r>
                        <a:rPr lang="en-US" i="1"/>
                        <m:t> 100=67%</m:t>
                      </m:r>
                    </m:oMath>
                  </m:oMathPara>
                </a14:m>
                <a:endParaRPr lang="en-US" dirty="0"/>
              </a:p>
            </p:txBody>
          </p:sp>
        </mc:Choice>
        <mc:Fallback>
          <p:sp>
            <p:nvSpPr>
              <p:cNvPr id="9" name="TextBox 8"/>
              <p:cNvSpPr txBox="1">
                <a:spLocks noRot="1" noChangeAspect="1" noMove="1" noResize="1" noEditPoints="1" noAdjustHandles="1" noChangeArrowheads="1" noChangeShapeType="1" noTextEdit="1"/>
              </p:cNvSpPr>
              <p:nvPr/>
            </p:nvSpPr>
            <p:spPr>
              <a:xfrm>
                <a:off x="4590854" y="5467581"/>
                <a:ext cx="4232635" cy="822469"/>
              </a:xfrm>
              <a:prstGeom prst="rect">
                <a:avLst/>
              </a:prstGeom>
              <a:blipFill rotWithShape="1">
                <a:blip r:embed="rId9"/>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518230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a:t>Laws of Thermodynamics:</a:t>
            </a:r>
            <a:r>
              <a:rPr lang="en-US" sz="5400" dirty="0"/>
              <a:t> </a:t>
            </a:r>
            <a:r>
              <a:rPr lang="en-US" sz="3200" dirty="0"/>
              <a:t/>
            </a:r>
            <a:br>
              <a:rPr lang="en-US" sz="3200" dirty="0"/>
            </a:br>
            <a:endParaRPr lang="en-US" dirty="0"/>
          </a:p>
        </p:txBody>
      </p:sp>
      <p:sp>
        <p:nvSpPr>
          <p:cNvPr id="25603" name="Rectangle 3"/>
          <p:cNvSpPr>
            <a:spLocks noGrp="1" noChangeArrowheads="1"/>
          </p:cNvSpPr>
          <p:nvPr>
            <p:ph sz="half" idx="1"/>
          </p:nvPr>
        </p:nvSpPr>
        <p:spPr>
          <a:xfrm>
            <a:off x="432619" y="1981200"/>
            <a:ext cx="4063181" cy="4114800"/>
          </a:xfrm>
        </p:spPr>
        <p:txBody>
          <a:bodyPr/>
          <a:lstStyle/>
          <a:p>
            <a:pPr marL="0" indent="0">
              <a:buNone/>
            </a:pPr>
            <a:r>
              <a:rPr lang="en-US" dirty="0" smtClean="0"/>
              <a:t>1</a:t>
            </a:r>
            <a:r>
              <a:rPr lang="en-US" dirty="0"/>
              <a:t>. You cannot win. </a:t>
            </a:r>
          </a:p>
          <a:p>
            <a:pPr lvl="1"/>
            <a:r>
              <a:rPr lang="en-US" sz="2000" dirty="0"/>
              <a:t>Ex: the efficiency of a machine cannot exceed 100 %</a:t>
            </a:r>
          </a:p>
          <a:p>
            <a:pPr marL="0" indent="0">
              <a:buNone/>
            </a:pPr>
            <a:r>
              <a:rPr lang="en-US" dirty="0"/>
              <a:t>2. You cannot break even. </a:t>
            </a:r>
          </a:p>
          <a:p>
            <a:pPr lvl="1"/>
            <a:r>
              <a:rPr lang="en-US" sz="1800" dirty="0"/>
              <a:t>Ex: the efficiency of a real machine cannot reach 100 %</a:t>
            </a:r>
          </a:p>
          <a:p>
            <a:pPr marL="0" indent="0">
              <a:buNone/>
            </a:pPr>
            <a:r>
              <a:rPr lang="en-US" dirty="0"/>
              <a:t>3. You cannot stop playing the game. </a:t>
            </a:r>
          </a:p>
          <a:p>
            <a:pPr>
              <a:buFontTx/>
              <a:buNone/>
            </a:pPr>
            <a:endParaRPr lang="en-US" sz="3600" dirty="0"/>
          </a:p>
        </p:txBody>
      </p:sp>
      <p:sp>
        <p:nvSpPr>
          <p:cNvPr id="3" name="Content Placeholder 2"/>
          <p:cNvSpPr>
            <a:spLocks noGrp="1"/>
          </p:cNvSpPr>
          <p:nvPr>
            <p:ph sz="half" idx="2"/>
          </p:nvPr>
        </p:nvSpPr>
        <p:spPr/>
        <p:txBody>
          <a:bodyPr/>
          <a:lstStyle/>
          <a:p>
            <a:pPr marL="0" indent="0">
              <a:buNone/>
            </a:pPr>
            <a:r>
              <a:rPr lang="en-US" dirty="0" smtClean="0"/>
              <a:t>1. Energy cannot be created or destroyed but can only change forms.</a:t>
            </a:r>
          </a:p>
          <a:p>
            <a:pPr marL="0" indent="0">
              <a:buNone/>
            </a:pPr>
            <a:r>
              <a:rPr lang="en-US" dirty="0" smtClean="0"/>
              <a:t>2. The entropy in a system is always increasing.</a:t>
            </a:r>
          </a:p>
          <a:p>
            <a:pPr marL="0" indent="0">
              <a:buNone/>
            </a:pPr>
            <a:r>
              <a:rPr lang="en-US" dirty="0" smtClean="0"/>
              <a:t>3. All energy is traveling toward increased entropy. (Heat death)</a:t>
            </a:r>
            <a:endParaRPr lang="en-US" dirty="0"/>
          </a:p>
        </p:txBody>
      </p:sp>
    </p:spTree>
    <p:extLst>
      <p:ext uri="{BB962C8B-B14F-4D97-AF65-F5344CB8AC3E}">
        <p14:creationId xmlns:p14="http://schemas.microsoft.com/office/powerpoint/2010/main" val="2841858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60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5603">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60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60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t>Definitions</a:t>
            </a:r>
          </a:p>
        </p:txBody>
      </p:sp>
      <p:sp>
        <p:nvSpPr>
          <p:cNvPr id="54275" name="Rectangle 3"/>
          <p:cNvSpPr>
            <a:spLocks noGrp="1" noChangeArrowheads="1"/>
          </p:cNvSpPr>
          <p:nvPr>
            <p:ph type="body" idx="1"/>
          </p:nvPr>
        </p:nvSpPr>
        <p:spPr/>
        <p:txBody>
          <a:bodyPr/>
          <a:lstStyle/>
          <a:p>
            <a:r>
              <a:rPr lang="en-US"/>
              <a:t>System – part of universe under study</a:t>
            </a:r>
          </a:p>
          <a:p>
            <a:r>
              <a:rPr lang="en-US"/>
              <a:t>Surroundings – the rest of the universe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sz="4000"/>
              <a:t>1</a:t>
            </a:r>
            <a:r>
              <a:rPr lang="en-US" sz="4000" baseline="30000"/>
              <a:t>st</a:t>
            </a:r>
            <a:r>
              <a:rPr lang="en-US" sz="4000"/>
              <a:t> Law of Thermodynamics: Internal Energy</a:t>
            </a:r>
          </a:p>
        </p:txBody>
      </p:sp>
      <p:sp>
        <p:nvSpPr>
          <p:cNvPr id="50179" name="Rectangle 3"/>
          <p:cNvSpPr>
            <a:spLocks noGrp="1" noChangeArrowheads="1"/>
          </p:cNvSpPr>
          <p:nvPr>
            <p:ph type="body" idx="1"/>
          </p:nvPr>
        </p:nvSpPr>
        <p:spPr/>
        <p:txBody>
          <a:bodyPr/>
          <a:lstStyle/>
          <a:p>
            <a:pPr marL="609600" indent="-609600"/>
            <a:r>
              <a:rPr lang="en-US"/>
              <a:t>Internal Energy – fancy term for the heat energy stored in a system.</a:t>
            </a:r>
          </a:p>
          <a:p>
            <a:pPr marL="609600" indent="-609600"/>
            <a:r>
              <a:rPr lang="en-US"/>
              <a:t>When you add heat to a system, two things can happen:</a:t>
            </a:r>
          </a:p>
          <a:p>
            <a:pPr marL="990600" lvl="1" indent="-533400"/>
            <a:r>
              <a:rPr lang="en-US"/>
              <a:t>It goes to heating up the system (increasing internal energy)</a:t>
            </a:r>
          </a:p>
          <a:p>
            <a:pPr marL="990600" lvl="1" indent="-533400"/>
            <a:r>
              <a:rPr lang="en-US"/>
              <a:t>It goes to doing work on the surroundings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3" name="Text Box 7"/>
          <p:cNvSpPr txBox="1">
            <a:spLocks noChangeArrowheads="1"/>
          </p:cNvSpPr>
          <p:nvPr/>
        </p:nvSpPr>
        <p:spPr bwMode="auto">
          <a:xfrm>
            <a:off x="3019425" y="1557287"/>
            <a:ext cx="2754312"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3200" dirty="0" smtClean="0"/>
              <a:t>=   Heat </a:t>
            </a:r>
            <a:r>
              <a:rPr lang="en-US" sz="3200" dirty="0"/>
              <a:t>Added   </a:t>
            </a:r>
          </a:p>
        </p:txBody>
      </p:sp>
      <p:sp>
        <p:nvSpPr>
          <p:cNvPr id="55304" name="Text Box 8"/>
          <p:cNvSpPr txBox="1">
            <a:spLocks noChangeArrowheads="1"/>
          </p:cNvSpPr>
          <p:nvPr/>
        </p:nvSpPr>
        <p:spPr bwMode="auto">
          <a:xfrm>
            <a:off x="242888" y="1371807"/>
            <a:ext cx="2776537"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3200" dirty="0"/>
              <a:t>Increase in Internal Energy</a:t>
            </a:r>
          </a:p>
        </p:txBody>
      </p:sp>
      <p:sp>
        <p:nvSpPr>
          <p:cNvPr id="55305" name="Text Box 9"/>
          <p:cNvSpPr txBox="1">
            <a:spLocks noChangeArrowheads="1"/>
          </p:cNvSpPr>
          <p:nvPr/>
        </p:nvSpPr>
        <p:spPr bwMode="auto">
          <a:xfrm>
            <a:off x="5559425" y="1519238"/>
            <a:ext cx="75406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3200"/>
              <a:t>+</a:t>
            </a:r>
          </a:p>
        </p:txBody>
      </p:sp>
      <p:sp>
        <p:nvSpPr>
          <p:cNvPr id="55306" name="Text Box 10"/>
          <p:cNvSpPr txBox="1">
            <a:spLocks noChangeArrowheads="1"/>
          </p:cNvSpPr>
          <p:nvPr/>
        </p:nvSpPr>
        <p:spPr bwMode="auto">
          <a:xfrm>
            <a:off x="6256338" y="1347788"/>
            <a:ext cx="2776537"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3200"/>
              <a:t>Work Done on Surroundings</a:t>
            </a:r>
          </a:p>
        </p:txBody>
      </p:sp>
      <p:sp>
        <p:nvSpPr>
          <p:cNvPr id="55308" name="Text Box 12"/>
          <p:cNvSpPr txBox="1">
            <a:spLocks noChangeArrowheads="1"/>
          </p:cNvSpPr>
          <p:nvPr/>
        </p:nvSpPr>
        <p:spPr bwMode="auto">
          <a:xfrm>
            <a:off x="2011363" y="377825"/>
            <a:ext cx="4572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3600">
                <a:solidFill>
                  <a:srgbClr val="99CCFF"/>
                </a:solidFill>
              </a:rPr>
              <a:t>Energy is conserved!</a:t>
            </a:r>
          </a:p>
        </p:txBody>
      </p:sp>
      <p:sp>
        <p:nvSpPr>
          <p:cNvPr id="2" name="TextBox 1"/>
          <p:cNvSpPr txBox="1"/>
          <p:nvPr/>
        </p:nvSpPr>
        <p:spPr>
          <a:xfrm>
            <a:off x="2414486" y="2729977"/>
            <a:ext cx="5722374" cy="1107996"/>
          </a:xfrm>
          <a:prstGeom prst="rect">
            <a:avLst/>
          </a:prstGeom>
          <a:noFill/>
        </p:spPr>
        <p:txBody>
          <a:bodyPr wrap="square" rtlCol="0">
            <a:spAutoFit/>
          </a:bodyPr>
          <a:lstStyle/>
          <a:p>
            <a:r>
              <a:rPr lang="en-US" sz="6600" dirty="0" smtClean="0">
                <a:latin typeface="Symbol" pitchFamily="18" charset="2"/>
              </a:rPr>
              <a:t>D</a:t>
            </a:r>
            <a:r>
              <a:rPr lang="en-US" sz="6600" dirty="0" smtClean="0"/>
              <a:t>E = Q + W</a:t>
            </a:r>
            <a:endParaRPr lang="en-US" sz="6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685800" y="109538"/>
            <a:ext cx="7772400" cy="1143000"/>
          </a:xfrm>
        </p:spPr>
        <p:txBody>
          <a:bodyPr/>
          <a:lstStyle/>
          <a:p>
            <a:r>
              <a:rPr lang="en-US" dirty="0" smtClean="0"/>
              <a:t>With your partner</a:t>
            </a:r>
            <a:endParaRPr lang="en-US" dirty="0"/>
          </a:p>
        </p:txBody>
      </p:sp>
      <p:sp>
        <p:nvSpPr>
          <p:cNvPr id="57347" name="Rectangle 3"/>
          <p:cNvSpPr>
            <a:spLocks noGrp="1" noChangeArrowheads="1"/>
          </p:cNvSpPr>
          <p:nvPr>
            <p:ph type="body" idx="1"/>
          </p:nvPr>
        </p:nvSpPr>
        <p:spPr>
          <a:xfrm>
            <a:off x="685800" y="1203325"/>
            <a:ext cx="7772400" cy="4114800"/>
          </a:xfrm>
        </p:spPr>
        <p:txBody>
          <a:bodyPr/>
          <a:lstStyle/>
          <a:p>
            <a:r>
              <a:rPr lang="en-US" dirty="0"/>
              <a:t>Consider a rigid, unbreakable sealed can of air.  You heat the can from underneath with  a Bunsen burner, what happens?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685800" y="109538"/>
            <a:ext cx="7772400" cy="1143000"/>
          </a:xfrm>
        </p:spPr>
        <p:txBody>
          <a:bodyPr/>
          <a:lstStyle/>
          <a:p>
            <a:r>
              <a:rPr lang="en-US" dirty="0" smtClean="0"/>
              <a:t>Again with your partner</a:t>
            </a:r>
            <a:endParaRPr lang="en-US" dirty="0"/>
          </a:p>
        </p:txBody>
      </p:sp>
      <p:sp>
        <p:nvSpPr>
          <p:cNvPr id="59395" name="Rectangle 3"/>
          <p:cNvSpPr>
            <a:spLocks noGrp="1" noChangeArrowheads="1"/>
          </p:cNvSpPr>
          <p:nvPr>
            <p:ph type="body" idx="1"/>
          </p:nvPr>
        </p:nvSpPr>
        <p:spPr>
          <a:xfrm>
            <a:off x="685800" y="1203325"/>
            <a:ext cx="7772400" cy="4114800"/>
          </a:xfrm>
        </p:spPr>
        <p:txBody>
          <a:bodyPr/>
          <a:lstStyle/>
          <a:p>
            <a:r>
              <a:rPr lang="en-US"/>
              <a:t>Now let’s suppose that the top of the can is free to move.  Again you heat the can from underneath with  a Bunsen burner, what happens now?</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85800" y="0"/>
            <a:ext cx="7772400" cy="1143000"/>
          </a:xfrm>
        </p:spPr>
        <p:txBody>
          <a:bodyPr/>
          <a:lstStyle/>
          <a:p>
            <a:r>
              <a:rPr lang="en-US"/>
              <a:t>Heat Engine</a:t>
            </a:r>
          </a:p>
        </p:txBody>
      </p:sp>
      <p:sp>
        <p:nvSpPr>
          <p:cNvPr id="60419" name="Rectangle 3"/>
          <p:cNvSpPr>
            <a:spLocks noGrp="1" noChangeArrowheads="1"/>
          </p:cNvSpPr>
          <p:nvPr>
            <p:ph type="body" idx="1"/>
          </p:nvPr>
        </p:nvSpPr>
        <p:spPr>
          <a:xfrm>
            <a:off x="685800" y="938213"/>
            <a:ext cx="7772400" cy="2265362"/>
          </a:xfrm>
        </p:spPr>
        <p:txBody>
          <a:bodyPr/>
          <a:lstStyle/>
          <a:p>
            <a:r>
              <a:rPr lang="en-US"/>
              <a:t>Converts heat to mechanical work</a:t>
            </a:r>
          </a:p>
          <a:p>
            <a:r>
              <a:rPr lang="en-US"/>
              <a:t>It is fundamentally </a:t>
            </a:r>
            <a:r>
              <a:rPr lang="en-US" u="sng"/>
              <a:t>impossible</a:t>
            </a:r>
            <a:r>
              <a:rPr lang="en-US"/>
              <a:t> to convert all of the energy added to a heat engine to work.  Some must be exhausted as heat.</a:t>
            </a:r>
          </a:p>
        </p:txBody>
      </p:sp>
    </p:spTree>
    <p:extLst>
      <p:ext uri="{BB962C8B-B14F-4D97-AF65-F5344CB8AC3E}">
        <p14:creationId xmlns:p14="http://schemas.microsoft.com/office/powerpoint/2010/main" val="6464998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677863" y="0"/>
            <a:ext cx="7772400" cy="685800"/>
          </a:xfrm>
        </p:spPr>
        <p:txBody>
          <a:bodyPr/>
          <a:lstStyle/>
          <a:p>
            <a:r>
              <a:rPr lang="en-US" sz="4000"/>
              <a:t>Simple Steam Engine</a:t>
            </a:r>
          </a:p>
        </p:txBody>
      </p:sp>
      <p:pic>
        <p:nvPicPr>
          <p:cNvPr id="70660" name="Picture 4" descr="scan00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238" y="652463"/>
            <a:ext cx="8677275" cy="61261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85800" y="0"/>
            <a:ext cx="7772400" cy="865188"/>
          </a:xfrm>
        </p:spPr>
        <p:txBody>
          <a:bodyPr/>
          <a:lstStyle/>
          <a:p>
            <a:r>
              <a:rPr lang="en-US"/>
              <a:t>4 Stroke Engine</a:t>
            </a:r>
          </a:p>
        </p:txBody>
      </p:sp>
      <p:pic>
        <p:nvPicPr>
          <p:cNvPr id="71684" name="Picture 4" descr="scan00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844550"/>
            <a:ext cx="8955088" cy="59674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1968</TotalTime>
  <Words>732</Words>
  <Application>Microsoft Office PowerPoint</Application>
  <PresentationFormat>On-screen Show (4:3)</PresentationFormat>
  <Paragraphs>68</Paragraphs>
  <Slides>18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Default Design</vt:lpstr>
      <vt:lpstr>Equation</vt:lpstr>
      <vt:lpstr>Thermodynamics</vt:lpstr>
      <vt:lpstr>Definitions</vt:lpstr>
      <vt:lpstr>1st Law of Thermodynamics: Internal Energy</vt:lpstr>
      <vt:lpstr>PowerPoint Presentation</vt:lpstr>
      <vt:lpstr>With your partner</vt:lpstr>
      <vt:lpstr>Again with your partner</vt:lpstr>
      <vt:lpstr>Heat Engine</vt:lpstr>
      <vt:lpstr>Simple Steam Engine</vt:lpstr>
      <vt:lpstr>4 Stroke Engine</vt:lpstr>
      <vt:lpstr>Check your understanding</vt:lpstr>
      <vt:lpstr>Check your understanding 2</vt:lpstr>
      <vt:lpstr>2nd Law of Thermodynamics: Entropy</vt:lpstr>
      <vt:lpstr>2nd Law of Thermodynamics: Entropy</vt:lpstr>
      <vt:lpstr>2nd Law of Thermodynamics: Entropy</vt:lpstr>
      <vt:lpstr>Efficiency</vt:lpstr>
      <vt:lpstr>Check your understanding 1</vt:lpstr>
      <vt:lpstr>Check your understanding 2</vt:lpstr>
      <vt:lpstr>Laws of Thermodynamics: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Posey, Vonda</dc:creator>
  <cp:lastModifiedBy>Sloane, Stephanie K.</cp:lastModifiedBy>
  <cp:revision>110</cp:revision>
  <dcterms:created xsi:type="dcterms:W3CDTF">1601-01-01T00:00:00Z</dcterms:created>
  <dcterms:modified xsi:type="dcterms:W3CDTF">2016-06-16T19:57:50Z</dcterms:modified>
</cp:coreProperties>
</file>